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1100" r:id="rId2"/>
    <p:sldId id="1367" r:id="rId3"/>
    <p:sldId id="1337" r:id="rId4"/>
    <p:sldId id="1336" r:id="rId5"/>
    <p:sldId id="1338" r:id="rId6"/>
    <p:sldId id="1339" r:id="rId7"/>
    <p:sldId id="1340" r:id="rId8"/>
    <p:sldId id="1341" r:id="rId9"/>
    <p:sldId id="1343" r:id="rId10"/>
    <p:sldId id="1344" r:id="rId11"/>
    <p:sldId id="1345" r:id="rId12"/>
    <p:sldId id="1342" r:id="rId13"/>
    <p:sldId id="1346" r:id="rId14"/>
    <p:sldId id="1369" r:id="rId15"/>
    <p:sldId id="1351" r:id="rId16"/>
    <p:sldId id="1364" r:id="rId17"/>
    <p:sldId id="1348" r:id="rId18"/>
    <p:sldId id="1349" r:id="rId19"/>
    <p:sldId id="1353" r:id="rId20"/>
    <p:sldId id="1352" r:id="rId21"/>
    <p:sldId id="1324" r:id="rId22"/>
    <p:sldId id="1354" r:id="rId23"/>
    <p:sldId id="1355" r:id="rId24"/>
    <p:sldId id="1356" r:id="rId25"/>
    <p:sldId id="1358" r:id="rId26"/>
    <p:sldId id="1359" r:id="rId27"/>
    <p:sldId id="1360" r:id="rId28"/>
    <p:sldId id="1361" r:id="rId29"/>
    <p:sldId id="1362" r:id="rId30"/>
    <p:sldId id="1363" r:id="rId31"/>
    <p:sldId id="1368" r:id="rId32"/>
    <p:sldId id="1305" r:id="rId33"/>
    <p:sldId id="1370" r:id="rId34"/>
    <p:sldId id="952" r:id="rId3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000099"/>
    <a:srgbClr val="FFCC00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40" autoAdjust="0"/>
    <p:restoredTop sz="91984" autoAdjust="0"/>
  </p:normalViewPr>
  <p:slideViewPr>
    <p:cSldViewPr snapToGrid="0" snapToObjects="1">
      <p:cViewPr varScale="1">
        <p:scale>
          <a:sx n="103" d="100"/>
          <a:sy n="103" d="100"/>
        </p:scale>
        <p:origin x="130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190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549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26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275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14 – For Loops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dirty="0"/>
              <a:t>with Two Numbers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94295" cy="4156799"/>
          </a:xfrm>
        </p:spPr>
        <p:txBody>
          <a:bodyPr/>
          <a:lstStyle/>
          <a:p>
            <a:r>
              <a:rPr lang="en-US" dirty="0"/>
              <a:t>If we give it two numbers, it will count from the first number </a:t>
            </a:r>
            <a:r>
              <a:rPr lang="en-US" u="sng" dirty="0"/>
              <a:t>up to</a:t>
            </a:r>
            <a:r>
              <a:rPr lang="en-US" dirty="0"/>
              <a:t> the second number</a:t>
            </a:r>
          </a:p>
          <a:p>
            <a:pPr marL="9144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(5, 10))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(10, 5))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06685" y="3442996"/>
            <a:ext cx="3836484" cy="52322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[5, 6, 7, 8, 9]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06684" y="4316767"/>
            <a:ext cx="1017037" cy="52322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 ]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25998" y="5018527"/>
            <a:ext cx="271913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counts </a:t>
            </a:r>
            <a:r>
              <a:rPr lang="en-US" sz="2400" u="sng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up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by default!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469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dirty="0"/>
              <a:t>with Two Numbers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94295" cy="4156799"/>
          </a:xfrm>
        </p:spPr>
        <p:txBody>
          <a:bodyPr/>
          <a:lstStyle/>
          <a:p>
            <a:r>
              <a:rPr lang="en-US" dirty="0"/>
              <a:t>If we give it two numbers, it will count from the first number </a:t>
            </a:r>
            <a:r>
              <a:rPr lang="en-US" u="sng" dirty="0"/>
              <a:t>up to</a:t>
            </a:r>
            <a:r>
              <a:rPr lang="en-US" dirty="0"/>
              <a:t> the second number</a:t>
            </a:r>
          </a:p>
          <a:p>
            <a:pPr marL="9144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(-10, -5))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8885" y="4165835"/>
            <a:ext cx="5501779" cy="52322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[-10, -9, -8, -7, -6]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10818" y="5073132"/>
            <a:ext cx="2522363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from a lower to a higher number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266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dirty="0"/>
              <a:t>with Three Numbers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we give it three numbers, it will count from the first number up to the second number,  and it will do so in steps of the third number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(2, 11, 2))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(3, 28, 5))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28081" y="4047763"/>
            <a:ext cx="3836484" cy="52322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[2, 4, 6, 8, 10]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028081" y="5285905"/>
            <a:ext cx="4238482" cy="52322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[3, 8, 13, 18, 23]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85353" y="6007271"/>
            <a:ext cx="609600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starts counting at the first number!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22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Counting Down with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By default,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/>
              <a:t>counts up</a:t>
            </a:r>
          </a:p>
          <a:p>
            <a:pPr lvl="1"/>
            <a:r>
              <a:rPr lang="en-US" dirty="0"/>
              <a:t>But we can change this behavior</a:t>
            </a:r>
          </a:p>
          <a:p>
            <a:pPr lvl="3"/>
            <a:endParaRPr lang="en-US" dirty="0"/>
          </a:p>
          <a:p>
            <a:r>
              <a:rPr lang="en-US" dirty="0"/>
              <a:t>If the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STEP</a:t>
            </a:r>
            <a:r>
              <a:rPr lang="en-US" dirty="0"/>
              <a:t> is set to a </a:t>
            </a:r>
            <a:r>
              <a:rPr lang="en-US" u="sng" dirty="0"/>
              <a:t>negative</a:t>
            </a:r>
            <a:r>
              <a:rPr lang="en-US" dirty="0"/>
              <a:t> number, then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dirty="0"/>
              <a:t>can be used to count down</a:t>
            </a:r>
          </a:p>
          <a:p>
            <a:pPr lvl="3"/>
            <a:endParaRPr lang="en-US" dirty="0"/>
          </a:p>
          <a:p>
            <a:pPr marL="9144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(10, 0, -1))</a:t>
            </a:r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58770" y="5547163"/>
            <a:ext cx="7226460" cy="52322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[10, 9, 8, 7, 6, 5, 4, 3, 2, 1]</a:t>
            </a:r>
          </a:p>
        </p:txBody>
      </p:sp>
    </p:spTree>
    <p:extLst>
      <p:ext uri="{BB962C8B-B14F-4D97-AF65-F5344CB8AC3E}">
        <p14:creationId xmlns:p14="http://schemas.microsoft.com/office/powerpoint/2010/main" val="3415091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s://upload.wikimedia.org/wikipedia/commons/thumb/4/4b/Corkscrew_%28Cedar_Point%29_01.jpg/640px-Corkscrew_%28Cedar_Point%29_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59908" y="999214"/>
            <a:ext cx="7024184" cy="526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  <p:sp>
        <p:nvSpPr>
          <p:cNvPr id="11" name="Title 6"/>
          <p:cNvSpPr txBox="1">
            <a:spLocks/>
          </p:cNvSpPr>
          <p:nvPr/>
        </p:nvSpPr>
        <p:spPr bwMode="auto">
          <a:xfrm>
            <a:off x="685800" y="2693988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pitchFamily="34" charset="-128"/>
                <a:cs typeface="+mj-cs"/>
              </a:defRPr>
            </a:lvl1pPr>
            <a:lvl2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endParaRPr lang="en-US" dirty="0">
              <a:ln w="57150">
                <a:solidFill>
                  <a:schemeClr val="bg1"/>
                </a:solidFill>
              </a:ln>
              <a:solidFill>
                <a:schemeClr val="bg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dirty="0">
                <a:ln w="5715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Looping</a:t>
            </a:r>
          </a:p>
          <a:p>
            <a:r>
              <a:rPr lang="en-US" dirty="0">
                <a:ln w="5715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</a:t>
            </a:r>
            <a:r>
              <a:rPr lang="en-US" b="1" dirty="0">
                <a:ln w="5715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>
                <a:ln w="5715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Loops)</a:t>
            </a:r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Looping</a:t>
            </a:r>
            <a:br>
              <a:rPr lang="en-US" dirty="0"/>
            </a:br>
            <a:r>
              <a:rPr lang="en-US" dirty="0"/>
              <a:t>(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/>
              <a:t>Loops)</a:t>
            </a:r>
          </a:p>
        </p:txBody>
      </p:sp>
    </p:spTree>
    <p:extLst>
      <p:ext uri="{BB962C8B-B14F-4D97-AF65-F5344CB8AC3E}">
        <p14:creationId xmlns:p14="http://schemas.microsoft.com/office/powerpoint/2010/main" val="2092831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Iterating Through Lists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/>
              <a:t>Iteration</a:t>
            </a:r>
            <a:r>
              <a:rPr lang="en-US" dirty="0"/>
              <a:t> is when we move through a </a:t>
            </a:r>
            <a:br>
              <a:rPr lang="en-US" dirty="0"/>
            </a:br>
            <a:r>
              <a:rPr lang="en-US" dirty="0"/>
              <a:t>list, one element at a time</a:t>
            </a:r>
          </a:p>
          <a:p>
            <a:pPr lvl="1"/>
            <a:r>
              <a:rPr lang="en-US" dirty="0"/>
              <a:t>Iteration is best completed with a loop</a:t>
            </a:r>
          </a:p>
          <a:p>
            <a:pPr lvl="1"/>
            <a:r>
              <a:rPr lang="en-US" dirty="0"/>
              <a:t>We did this previously with our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</a:t>
            </a:r>
          </a:p>
          <a:p>
            <a:pPr lvl="3"/>
            <a:endParaRPr lang="en-US" dirty="0"/>
          </a:p>
          <a:p>
            <a:r>
              <a:rPr lang="en-US" dirty="0"/>
              <a:t>Using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/>
              <a:t>loop will make our code </a:t>
            </a:r>
            <a:br>
              <a:rPr lang="en-US" dirty="0"/>
            </a:br>
            <a:r>
              <a:rPr lang="en-US" dirty="0"/>
              <a:t>much faster and easier to write</a:t>
            </a:r>
          </a:p>
          <a:p>
            <a:pPr lvl="1"/>
            <a:r>
              <a:rPr lang="en-US" dirty="0"/>
              <a:t>Even faster than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 was to write!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094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Loops </a:t>
            </a:r>
            <a:r>
              <a:rPr lang="en-US" dirty="0"/>
              <a:t>vs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With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loop, infinite loops </a:t>
            </a:r>
            <a:br>
              <a:rPr lang="en-US" dirty="0"/>
            </a:br>
            <a:r>
              <a:rPr lang="en-US" dirty="0"/>
              <a:t>are a common problem</a:t>
            </a:r>
          </a:p>
          <a:p>
            <a:pPr lvl="1"/>
            <a:r>
              <a:rPr lang="en-US" dirty="0"/>
              <a:t>The programmer is in charge of updating the </a:t>
            </a:r>
            <a:br>
              <a:rPr lang="en-US" dirty="0"/>
            </a:br>
            <a:r>
              <a:rPr lang="en-US" dirty="0"/>
              <a:t>loop variable, and can easily  forget</a:t>
            </a:r>
          </a:p>
          <a:p>
            <a:pPr lvl="3"/>
            <a:endParaRPr lang="en-US" dirty="0"/>
          </a:p>
          <a:p>
            <a:r>
              <a:rPr lang="en-US" dirty="0"/>
              <a:t>With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/>
              <a:t>loops, infinite loops won’t happen</a:t>
            </a:r>
          </a:p>
          <a:p>
            <a:pPr lvl="1"/>
            <a:r>
              <a:rPr lang="en-US" dirty="0"/>
              <a:t>The loop variable is updated by Python</a:t>
            </a:r>
          </a:p>
          <a:p>
            <a:pPr lvl="1"/>
            <a:r>
              <a:rPr lang="en-US" dirty="0"/>
              <a:t>It’s handled “</a:t>
            </a:r>
            <a:r>
              <a:rPr lang="en-US" b="1" i="1" u="sng" dirty="0"/>
              <a:t>for</a:t>
            </a:r>
            <a:r>
              <a:rPr lang="en-US" dirty="0"/>
              <a:t>” you!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147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/>
              <a:t>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/>
              <a:t>Loops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can use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/>
              <a:t>function to control a loop through “counting”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(0, 20):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+ 1)</a:t>
            </a:r>
          </a:p>
          <a:p>
            <a:pPr lvl="3"/>
            <a:endParaRPr lang="en-US" dirty="0"/>
          </a:p>
          <a:p>
            <a:r>
              <a:rPr lang="en-US" dirty="0"/>
              <a:t>What will this code do?</a:t>
            </a:r>
          </a:p>
          <a:p>
            <a:pPr lvl="1"/>
            <a:r>
              <a:rPr lang="en-US" dirty="0"/>
              <a:t>Print the numbers 1 through 20 on separate lines</a:t>
            </a:r>
          </a:p>
          <a:p>
            <a:r>
              <a:rPr lang="en-US" dirty="0"/>
              <a:t>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/>
              <a:t>loop is iterating over the numbers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833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/>
              <a:t>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/>
              <a:t>Loops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we use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/>
              <a:t>function 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/>
              <a:t>loops, we </a:t>
            </a:r>
            <a:r>
              <a:rPr lang="en-US" u="sng" dirty="0"/>
              <a:t>don’t</a:t>
            </a:r>
            <a:r>
              <a:rPr lang="en-US" dirty="0"/>
              <a:t> need to cast it to a list</a:t>
            </a:r>
          </a:p>
          <a:p>
            <a:pPr lvl="1"/>
            <a:r>
              <a:rPr lang="en-US" dirty="0"/>
              <a:t>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/>
              <a:t>loop handles that for us</a:t>
            </a:r>
          </a:p>
          <a:p>
            <a:pPr lvl="4"/>
            <a:endParaRPr lang="en-US" dirty="0"/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"Counting by fives..."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(5, 26, 5):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06918" y="3716972"/>
            <a:ext cx="613609" cy="1938992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15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20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43100" y="5610694"/>
            <a:ext cx="412683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call the 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range()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function, but don’t need to cast it to a list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3818961" y="4686468"/>
            <a:ext cx="187556" cy="969496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9016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Using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/>
              <a:t>Loops with Lists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8661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Two-dimensional lists</a:t>
            </a:r>
          </a:p>
          <a:p>
            <a:r>
              <a:rPr lang="en-US" dirty="0"/>
              <a:t>Lists and functions</a:t>
            </a:r>
          </a:p>
          <a:p>
            <a:r>
              <a:rPr lang="en-US" dirty="0"/>
              <a:t>Mutability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847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/>
              <a:t>Loop with Lists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406882" cy="4517689"/>
          </a:xfrm>
        </p:spPr>
        <p:txBody>
          <a:bodyPr/>
          <a:lstStyle/>
          <a:p>
            <a:r>
              <a:rPr lang="en-US" dirty="0"/>
              <a:t>We can combine a simple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/>
              <a:t>loop with a list and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/>
              <a:t>function, as shown below</a:t>
            </a:r>
          </a:p>
          <a:p>
            <a:pPr lvl="4"/>
            <a:endParaRPr lang="en-US" dirty="0"/>
          </a:p>
          <a:p>
            <a:pPr marL="457200" lvl="1" indent="0">
              <a:buNone/>
            </a:pPr>
            <a:r>
              <a:rPr 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 ):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] )</a:t>
            </a:r>
          </a:p>
          <a:p>
            <a:pPr lvl="3"/>
            <a:endParaRPr lang="en-US" dirty="0"/>
          </a:p>
          <a:p>
            <a:r>
              <a:rPr lang="en-US" dirty="0"/>
              <a:t>What’s the benefit to doing it this way?</a:t>
            </a:r>
          </a:p>
          <a:p>
            <a:r>
              <a:rPr lang="en-US" dirty="0"/>
              <a:t>Why do we need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i="1" u="sng" dirty="0"/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?</a:t>
            </a:r>
          </a:p>
          <a:p>
            <a:pPr lvl="1"/>
            <a:r>
              <a:rPr lang="en-US" dirty="0"/>
              <a:t>We’ll answer these questions momentarily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655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Breaking It All Down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975186"/>
            <a:ext cx="8593494" cy="4517689"/>
          </a:xfrm>
        </p:spPr>
        <p:txBody>
          <a:bodyPr/>
          <a:lstStyle/>
          <a:p>
            <a:r>
              <a:rPr lang="en-US" dirty="0"/>
              <a:t>If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has a length of 8, what list does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/>
              <a:t>in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/>
              <a:t>loop generate?</a:t>
            </a:r>
          </a:p>
          <a:p>
            <a:pPr lvl="4"/>
            <a:endParaRPr lang="en-US" dirty="0"/>
          </a:p>
          <a:p>
            <a:pPr marL="457200" lvl="1" indent="0">
              <a:buNone/>
            </a:pPr>
            <a:r>
              <a:rPr 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 ):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] )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/>
              <a:t>It will generate a list: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[0,1,2,3,4,5,6,7]</a:t>
            </a:r>
          </a:p>
          <a:p>
            <a:r>
              <a:rPr lang="en-US" dirty="0"/>
              <a:t>What does this represent?</a:t>
            </a:r>
          </a:p>
          <a:p>
            <a:pPr lvl="1"/>
            <a:r>
              <a:rPr lang="en-US" dirty="0"/>
              <a:t>The indexes of the 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theList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703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/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do we need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?</a:t>
            </a:r>
          </a:p>
          <a:p>
            <a:pPr lvl="1"/>
            <a:r>
              <a:rPr lang="en-US" dirty="0"/>
              <a:t>To know how many indexes the list has</a:t>
            </a:r>
          </a:p>
          <a:p>
            <a:pPr lvl="1"/>
            <a:r>
              <a:rPr lang="en-US" dirty="0"/>
              <a:t>It will give us an integer value</a:t>
            </a:r>
          </a:p>
          <a:p>
            <a:pPr lvl="3"/>
            <a:endParaRPr lang="en-US" dirty="0"/>
          </a:p>
          <a:p>
            <a:r>
              <a:rPr lang="en-US" dirty="0"/>
              <a:t>Why do we need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  <a:r>
              <a:rPr lang="en-US" dirty="0"/>
              <a:t>?</a:t>
            </a:r>
          </a:p>
          <a:p>
            <a:pPr lvl="1"/>
            <a:r>
              <a:rPr lang="en-US" dirty="0"/>
              <a:t>To generate all the indexes of the list</a:t>
            </a:r>
          </a:p>
          <a:p>
            <a:r>
              <a:rPr lang="en-US" dirty="0"/>
              <a:t>What does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/>
              <a:t>do with one number?</a:t>
            </a:r>
          </a:p>
          <a:p>
            <a:pPr lvl="1"/>
            <a:r>
              <a:rPr lang="en-US" dirty="0"/>
              <a:t>Start at 0, and count </a:t>
            </a:r>
            <a:r>
              <a:rPr lang="en-US" u="sng" dirty="0"/>
              <a:t>up to</a:t>
            </a:r>
            <a:r>
              <a:rPr lang="en-US" dirty="0"/>
              <a:t> the number given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751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Error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Pay attention with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/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/>
              <a:t>Which goes on the outside?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range()</a:t>
            </a:r>
          </a:p>
          <a:p>
            <a:pPr lvl="1"/>
            <a:r>
              <a:rPr lang="en-US" dirty="0"/>
              <a:t>It needs the </a:t>
            </a:r>
            <a:r>
              <a:rPr lang="en-US" u="sng" dirty="0"/>
              <a:t>length</a:t>
            </a:r>
            <a:r>
              <a:rPr lang="en-US" dirty="0"/>
              <a:t> to generate the indexes</a:t>
            </a:r>
          </a:p>
          <a:p>
            <a:pPr lvl="4"/>
            <a:endParaRPr lang="en-US" dirty="0"/>
          </a:p>
          <a:p>
            <a:r>
              <a:rPr lang="en-US" dirty="0"/>
              <a:t>If you use them backwards:</a:t>
            </a:r>
          </a:p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TypeError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'list' object cannot be interpreted as an integer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120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for…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1143" y="2848451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LIVECODING!!!</a:t>
            </a:r>
          </a:p>
        </p:txBody>
      </p:sp>
    </p:spTree>
    <p:extLst>
      <p:ext uri="{BB962C8B-B14F-4D97-AF65-F5344CB8AC3E}">
        <p14:creationId xmlns:p14="http://schemas.microsoft.com/office/powerpoint/2010/main" val="582019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3" presetClass="entr" presetSubtype="16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3" presetClass="exit" presetSubtype="32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53" presetClass="entr" presetSubtype="16" fill="hold" grpId="4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4" presetClass="emph" presetSubtype="0" fill="hold" grpId="5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3.7037E-7 L 0 -0.07222 " pathEditMode="relative" rAng="0" ptsTypes="AA">
                                      <p:cBhvr>
                                        <p:cTn id="3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7" grpId="2"/>
      <p:bldP spid="7" grpId="3"/>
      <p:bldP spid="7" grpId="4"/>
      <p:bldP spid="7" grpId="5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Running a Kennel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are running a kennel with space for 5 dogs</a:t>
            </a:r>
          </a:p>
          <a:p>
            <a:pPr lvl="3"/>
            <a:endParaRPr lang="en-US" dirty="0"/>
          </a:p>
          <a:p>
            <a:r>
              <a:rPr lang="en-US" dirty="0"/>
              <a:t>You ask your 3 assistants to do the following, using the list of dogs in your office: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/>
              <a:t>Tell you all of the dogs in the kennel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/>
              <a:t>Tell you what pen number each dog is in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/>
              <a:t>Later, all the dogs have been picked up, and someone dropped off their 5 German Shepherds, so the list in your office needs to be updated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802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 descr="https://upload.wikimedia.org/wikipedia/commons/thumb/5/5c/English_Bulldog_puppy.jpg/265px-English_Bulldog_pupp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8065" y="3686784"/>
            <a:ext cx="1858735" cy="1683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Running a Kennel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dogs in your kennel at the start are: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457199" y="2645746"/>
          <a:ext cx="8005865" cy="944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0117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0117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572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4514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0117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Alaskan</a:t>
                      </a:r>
                      <a:r>
                        <a:rPr lang="en-US" sz="2800" baseline="0" dirty="0"/>
                        <a:t> Klee Kai</a:t>
                      </a:r>
                      <a:endParaRPr lang="en-US" sz="28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Beagle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Chow </a:t>
                      </a:r>
                      <a:r>
                        <a:rPr lang="en-US" sz="2800" dirty="0" err="1"/>
                        <a:t>Chow</a:t>
                      </a:r>
                      <a:endParaRPr lang="en-US" sz="28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Doberman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English Bulldog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3076" name="Picture 4" descr="https://upload.wikimedia.org/wikipedia/commons/thumb/6/65/Cute_beagle_puppy_lilly.jpg/320px-Cute_beagle_puppy_lill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896" y="4951379"/>
            <a:ext cx="2154053" cy="1541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upload.wikimedia.org/wikipedia/commons/5/54/WOWAKK-Kukai-Alaskan-Klee-Ka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53" y="3686784"/>
            <a:ext cx="2099452" cy="1838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upload.wikimedia.org/wikipedia/commons/thumb/2/2c/01_Chow_Chow.jpg/192px-01_Chow_Chow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5" b="3878"/>
          <a:stretch/>
        </p:blipFill>
        <p:spPr bwMode="auto">
          <a:xfrm>
            <a:off x="3577003" y="3667328"/>
            <a:ext cx="1543575" cy="1789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upload.wikimedia.org/wikipedia/commons/thumb/c/cd/Dobermannwurf.jpg/640px-Dobermannwurf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9" t="34255" r="31062" b="24894"/>
          <a:stretch/>
        </p:blipFill>
        <p:spPr bwMode="auto">
          <a:xfrm>
            <a:off x="4805462" y="5039626"/>
            <a:ext cx="2694563" cy="1453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9722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Kennel Sample Output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Assistant #1: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Alaskan Klee Kai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Beagle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Chow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Chow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Doberman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English Bulldog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Assistant #2: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There is a Alaskan Klee Kai in kennel pen 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There is a Beagle in kennel pen 1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There is a Chow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Chow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kennel pen 2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There is a Doberman in kennel pen 3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There is a English Bulldog in kennel pen 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27643" y="1975186"/>
            <a:ext cx="361868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Assistant #3: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At the end of the day: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German Shepherd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German Shepherd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German Shepherd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German Shepherd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German Shepherd</a:t>
            </a:r>
          </a:p>
        </p:txBody>
      </p:sp>
    </p:spTree>
    <p:extLst>
      <p:ext uri="{BB962C8B-B14F-4D97-AF65-F5344CB8AC3E}">
        <p14:creationId xmlns:p14="http://schemas.microsoft.com/office/powerpoint/2010/main" val="3193148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Loops to Make 2D Lists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easiest way to create a 2D list is to ...?</a:t>
            </a:r>
          </a:p>
          <a:p>
            <a:pPr lvl="1"/>
            <a:r>
              <a:rPr lang="en-US" dirty="0"/>
              <a:t>Start with an empty one-dimensional list</a:t>
            </a:r>
          </a:p>
          <a:p>
            <a:pPr lvl="1"/>
            <a:r>
              <a:rPr lang="en-US" dirty="0"/>
              <a:t>Create the first “row” as a separate list</a:t>
            </a:r>
          </a:p>
          <a:p>
            <a:pPr lvl="2"/>
            <a:r>
              <a:rPr lang="en-US" sz="2800" dirty="0"/>
              <a:t>Append it to the original 1D list</a:t>
            </a:r>
          </a:p>
          <a:p>
            <a:pPr lvl="1"/>
            <a:r>
              <a:rPr lang="en-US" dirty="0"/>
              <a:t>Repeat until all rows are added to the list</a:t>
            </a:r>
          </a:p>
          <a:p>
            <a:pPr lvl="3"/>
            <a:endParaRPr lang="en-US" dirty="0"/>
          </a:p>
          <a:p>
            <a:r>
              <a:rPr lang="en-US" dirty="0"/>
              <a:t>You can use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loop, but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/>
              <a:t>loops are great at creating lists of a specific size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859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Creating 2D List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Create a 6-high by 4-wide list of underscores</a:t>
            </a:r>
          </a:p>
          <a:p>
            <a:pPr lvl="3"/>
            <a:endParaRPr lang="en-US" dirty="0"/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row = []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(4):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row.append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"_"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board = []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(6):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board.append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 row[:] )</a:t>
            </a:r>
          </a:p>
          <a:p>
            <a:pPr marL="0" indent="0">
              <a:buNone/>
            </a:pP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79887" y="3874416"/>
            <a:ext cx="227734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why is this here?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5379396" y="3999999"/>
            <a:ext cx="1251996" cy="2040859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409459" y="4471198"/>
            <a:ext cx="2447767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each row needs to be individual, hence it needs to be </a:t>
            </a:r>
            <a:r>
              <a:rPr lang="en-US" sz="2400" b="1" u="sng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deep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copied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900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31358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249" y="832186"/>
            <a:ext cx="8565502" cy="1143000"/>
          </a:xfrm>
        </p:spPr>
        <p:txBody>
          <a:bodyPr/>
          <a:lstStyle/>
          <a:p>
            <a:r>
              <a:rPr lang="en-US" dirty="0"/>
              <a:t>Example: Creating 2D List from Input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97551" cy="4517689"/>
          </a:xfrm>
        </p:spPr>
        <p:txBody>
          <a:bodyPr/>
          <a:lstStyle/>
          <a:p>
            <a:r>
              <a:rPr lang="en-US" dirty="0"/>
              <a:t>Create a list of names and majors for 5 students</a:t>
            </a:r>
          </a:p>
          <a:p>
            <a:pPr lvl="3"/>
            <a:endParaRPr lang="en-US" dirty="0"/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info = []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(5):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name  = </a:t>
            </a:r>
            <a:r>
              <a:rPr lang="en-US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name: "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major = </a:t>
            </a:r>
            <a:r>
              <a:rPr lang="en-US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"Major? "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row = [name, major]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info.append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(row)</a:t>
            </a:r>
          </a:p>
          <a:p>
            <a:pPr marL="0" indent="0">
              <a:buNone/>
            </a:pP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78229" y="5001043"/>
            <a:ext cx="2277340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why doesn’t this row need to be deep copied?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4845378" y="5231876"/>
            <a:ext cx="1517715" cy="499622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354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Grace Hopper</a:t>
            </a:r>
          </a:p>
          <a:p>
            <a:pPr lvl="1"/>
            <a:r>
              <a:rPr lang="en-US" dirty="0"/>
              <a:t>Popularized the term </a:t>
            </a:r>
            <a:br>
              <a:rPr lang="en-US" dirty="0"/>
            </a:br>
            <a:r>
              <a:rPr lang="en-US" dirty="0"/>
              <a:t>“computer bug”</a:t>
            </a:r>
          </a:p>
          <a:p>
            <a:pPr lvl="1"/>
            <a:r>
              <a:rPr lang="en-US" dirty="0"/>
              <a:t>Invented the COBOL language</a:t>
            </a:r>
          </a:p>
          <a:p>
            <a:pPr lvl="1"/>
            <a:r>
              <a:rPr lang="en-US" dirty="0"/>
              <a:t>Invented one of the first </a:t>
            </a:r>
            <a:br>
              <a:rPr lang="en-US" dirty="0"/>
            </a:br>
            <a:r>
              <a:rPr lang="en-US" dirty="0"/>
              <a:t>compilers</a:t>
            </a:r>
          </a:p>
          <a:p>
            <a:pPr lvl="1"/>
            <a:r>
              <a:rPr lang="en-US" dirty="0"/>
              <a:t>US Navy Rear Admiral</a:t>
            </a:r>
          </a:p>
          <a:p>
            <a:pPr lvl="2"/>
            <a:r>
              <a:rPr lang="en-US" sz="2800" dirty="0"/>
              <a:t>Retired at the age of 79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770" y="1051856"/>
            <a:ext cx="4698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CS History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8" t="9504"/>
          <a:stretch/>
        </p:blipFill>
        <p:spPr>
          <a:xfrm>
            <a:off x="5964746" y="2451043"/>
            <a:ext cx="2984700" cy="39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12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Announcement: Advising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CMSC and CMPE students, sign up for an advising appointment</a:t>
            </a:r>
          </a:p>
          <a:p>
            <a:pPr lvl="1"/>
            <a:r>
              <a:rPr lang="en-US" dirty="0"/>
              <a:t>http://advising.coeit.umbc.edu/registration/</a:t>
            </a:r>
          </a:p>
          <a:p>
            <a:pPr lvl="3"/>
            <a:endParaRPr lang="en-US" dirty="0"/>
          </a:p>
          <a:p>
            <a:r>
              <a:rPr lang="en-US" dirty="0"/>
              <a:t>Select that you are in MATH 150 or higher and haven't completed the gateway</a:t>
            </a:r>
          </a:p>
          <a:p>
            <a:r>
              <a:rPr lang="en-US" dirty="0"/>
              <a:t>There are both group advising and individual advising appointments open. The earliest dates available are for group advising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4456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Project 1 due Monday, October 29</a:t>
            </a:r>
            <a:r>
              <a:rPr lang="en-US" baseline="30000" dirty="0"/>
              <a:t>th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8:59:59 PM</a:t>
            </a:r>
          </a:p>
          <a:p>
            <a:r>
              <a:rPr lang="en-US" dirty="0"/>
              <a:t>Your project does not have to be finished to submit</a:t>
            </a:r>
          </a:p>
          <a:p>
            <a:pPr lvl="1"/>
            <a:r>
              <a:rPr lang="en-US" dirty="0"/>
              <a:t>Every time you decide to stop working, submit it!</a:t>
            </a:r>
          </a:p>
          <a:p>
            <a:pPr lvl="1"/>
            <a:r>
              <a:rPr lang="en-US" dirty="0"/>
              <a:t>That way, you know at least </a:t>
            </a:r>
            <a:r>
              <a:rPr lang="en-US" b="1" u="sng" dirty="0"/>
              <a:t>something</a:t>
            </a:r>
            <a:r>
              <a:rPr lang="en-US" dirty="0"/>
              <a:t> is turned in</a:t>
            </a:r>
          </a:p>
          <a:p>
            <a:endParaRPr lang="en-US" dirty="0"/>
          </a:p>
          <a:p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6699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Rollercoaster:</a:t>
            </a:r>
          </a:p>
          <a:p>
            <a:pPr lvl="1"/>
            <a:r>
              <a:rPr lang="en-US" sz="1600" dirty="0"/>
              <a:t>https://commons.wikimedia.org/wiki/File:Corkscrew_(Cedar_Point)_01.jpg</a:t>
            </a:r>
          </a:p>
          <a:p>
            <a:r>
              <a:rPr lang="en-US" sz="2000" dirty="0"/>
              <a:t>Dog images:</a:t>
            </a:r>
          </a:p>
          <a:p>
            <a:pPr lvl="1"/>
            <a:r>
              <a:rPr lang="en-US" sz="1600" dirty="0"/>
              <a:t>https://commons.wikimedia.org/wiki/File:WOWAKK-Kukai-Alaskan-Klee-Kai.jpg</a:t>
            </a:r>
          </a:p>
          <a:p>
            <a:pPr lvl="1"/>
            <a:r>
              <a:rPr lang="en-US" sz="1600" dirty="0"/>
              <a:t>https://commons.wikimedia.org/wiki/File:Cute_beagle_puppy_lilly.jpg</a:t>
            </a:r>
          </a:p>
          <a:p>
            <a:pPr lvl="1"/>
            <a:r>
              <a:rPr lang="en-US" sz="1600" dirty="0"/>
              <a:t>https://commons.wikimedia.org/wiki/File:01_Chow_Chow.jpg</a:t>
            </a:r>
          </a:p>
          <a:p>
            <a:pPr lvl="1"/>
            <a:r>
              <a:rPr lang="en-US" sz="1600" dirty="0"/>
              <a:t>https://commons.wikimedia.org/wiki/File:Dobermannwurf.jpg</a:t>
            </a:r>
          </a:p>
          <a:p>
            <a:pPr lvl="1"/>
            <a:r>
              <a:rPr lang="en-US" sz="1600" dirty="0"/>
              <a:t>https://commons.wikimedia.org/wiki/File:English_Bulldog_puppy.jpg</a:t>
            </a:r>
          </a:p>
          <a:p>
            <a:r>
              <a:rPr lang="en-US" sz="2000" dirty="0"/>
              <a:t>Grace Hopper (adapted from):</a:t>
            </a:r>
          </a:p>
          <a:p>
            <a:pPr lvl="1"/>
            <a:r>
              <a:rPr lang="en-US" sz="1600" dirty="0"/>
              <a:t>https://en.wikipedia.org/wiki/File:Commodore_Grace_M._Hopper,_USN_(covered).jpg</a:t>
            </a:r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821" y="1969364"/>
            <a:ext cx="8831179" cy="4156799"/>
          </a:xfrm>
        </p:spPr>
        <p:txBody>
          <a:bodyPr/>
          <a:lstStyle/>
          <a:p>
            <a:r>
              <a:rPr lang="en-US" dirty="0"/>
              <a:t>To learn about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/>
              <a:t>function</a:t>
            </a:r>
          </a:p>
          <a:p>
            <a:endParaRPr lang="en-US" dirty="0"/>
          </a:p>
          <a:p>
            <a:r>
              <a:rPr lang="en-US" dirty="0"/>
              <a:t>To learn about and be able to use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/>
              <a:t>loop</a:t>
            </a:r>
          </a:p>
          <a:p>
            <a:pPr lvl="1"/>
            <a:r>
              <a:rPr lang="en-US" sz="3200" dirty="0"/>
              <a:t>To understand the syntax of a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sz="3200" dirty="0"/>
              <a:t>loop</a:t>
            </a:r>
          </a:p>
          <a:p>
            <a:pPr lvl="1"/>
            <a:r>
              <a:rPr lang="en-US" sz="3200" dirty="0"/>
              <a:t>To be able to combine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sz="3200" dirty="0"/>
              <a:t>and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</a:t>
            </a:r>
            <a:endParaRPr lang="en-US" sz="3200" dirty="0"/>
          </a:p>
          <a:p>
            <a:r>
              <a:rPr lang="en-US" dirty="0"/>
              <a:t>To discuss the differences between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/>
              <a:t>loops 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loops</a:t>
            </a:r>
            <a:endParaRPr lang="en-US" sz="36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304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/>
              <a:t>function</a:t>
            </a:r>
          </a:p>
        </p:txBody>
      </p:sp>
    </p:spTree>
    <p:extLst>
      <p:ext uri="{BB962C8B-B14F-4D97-AF65-F5344CB8AC3E}">
        <p14:creationId xmlns:p14="http://schemas.microsoft.com/office/powerpoint/2010/main" val="354384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Range of Numbers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10075" cy="4156799"/>
          </a:xfrm>
        </p:spPr>
        <p:txBody>
          <a:bodyPr/>
          <a:lstStyle/>
          <a:p>
            <a:r>
              <a:rPr lang="en-US" dirty="0"/>
              <a:t>Python has a built-in function called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range()</a:t>
            </a:r>
            <a:r>
              <a:rPr lang="en-US" dirty="0"/>
              <a:t> that can generate a list of numbers</a:t>
            </a:r>
          </a:p>
          <a:p>
            <a:pPr marL="457200" lvl="1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ex =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(0, 10))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(ex)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3452" y="5651047"/>
            <a:ext cx="5690938" cy="461665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[0, 1, 2, 3, 4, 5, 6, 7, 8, 9]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36970" y="3109687"/>
            <a:ext cx="681909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cast it to a list to force it generate the numbers now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2261938" y="3547288"/>
            <a:ext cx="421104" cy="57954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895472" y="4409164"/>
            <a:ext cx="321243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like slicing – it’s UP TO (but not including) 10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5245768" y="4499812"/>
            <a:ext cx="838201" cy="433136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5799221" y="4932947"/>
            <a:ext cx="284748" cy="71810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7509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Syntax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4000" b="1" dirty="0">
                <a:latin typeface="Courier New" panose="02070309020205020404" pitchFamily="49" charset="0"/>
                <a:cs typeface="Courier New" panose="02070309020205020404" pitchFamily="49" charset="0"/>
              </a:rPr>
              <a:t>range(start, stop, step)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5210942"/>
            <a:ext cx="191452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 name of the function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1414461" y="2538662"/>
            <a:ext cx="0" cy="276726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371722" y="3433010"/>
            <a:ext cx="2214062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 number we want to start counting at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3470612" y="2538662"/>
            <a:ext cx="1" cy="103471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123014" y="4975056"/>
            <a:ext cx="2877180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 number we want to count UP TO (but will </a:t>
            </a:r>
            <a:r>
              <a:rPr lang="en-US" sz="2400" u="sng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not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include)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5561604" y="2538662"/>
            <a:ext cx="0" cy="252663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6065053" y="3775175"/>
            <a:ext cx="2522363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how much we want to count by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flipV="1">
            <a:off x="7326235" y="2538662"/>
            <a:ext cx="0" cy="1299411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9301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  <p:bldP spid="18" grpId="0" animBg="1"/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three ways we can use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</a:p>
          <a:p>
            <a:pPr lvl="3"/>
            <a:endParaRPr lang="en-US" sz="1400" dirty="0"/>
          </a:p>
          <a:p>
            <a:r>
              <a:rPr lang="en-US" dirty="0"/>
              <a:t>With one number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(10)</a:t>
            </a:r>
          </a:p>
          <a:p>
            <a:r>
              <a:rPr lang="en-US" dirty="0"/>
              <a:t>With two numbers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(0, 10)</a:t>
            </a:r>
            <a:endParaRPr lang="en-US" dirty="0"/>
          </a:p>
          <a:p>
            <a:r>
              <a:rPr lang="en-US" dirty="0"/>
              <a:t>With three numbers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(0, 10, 1)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612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dirty="0"/>
              <a:t>with One Number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569" y="1969364"/>
            <a:ext cx="8710862" cy="4156799"/>
          </a:xfrm>
        </p:spPr>
        <p:txBody>
          <a:bodyPr/>
          <a:lstStyle/>
          <a:p>
            <a:r>
              <a:rPr lang="en-US" dirty="0"/>
              <a:t>If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range()</a:t>
            </a:r>
            <a:r>
              <a:rPr lang="en-US" dirty="0"/>
              <a:t> is given only one number</a:t>
            </a:r>
          </a:p>
          <a:p>
            <a:pPr lvl="1"/>
            <a:r>
              <a:rPr lang="en-US" dirty="0"/>
              <a:t>It will start counting at 0</a:t>
            </a:r>
          </a:p>
          <a:p>
            <a:pPr lvl="1"/>
            <a:r>
              <a:rPr lang="en-US" dirty="0"/>
              <a:t>And will count </a:t>
            </a:r>
            <a:r>
              <a:rPr lang="en-US" b="1" u="sng" dirty="0"/>
              <a:t>up to</a:t>
            </a:r>
            <a:r>
              <a:rPr lang="en-US" dirty="0"/>
              <a:t> (but not including) that number</a:t>
            </a:r>
          </a:p>
          <a:p>
            <a:pPr lvl="1"/>
            <a:r>
              <a:rPr lang="en-US" dirty="0"/>
              <a:t>Incrementing by one</a:t>
            </a:r>
          </a:p>
          <a:p>
            <a:pPr marL="457200" lvl="1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(4))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07721" y="4592280"/>
            <a:ext cx="3720458" cy="646331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[0, 1, 2, 3]</a:t>
            </a:r>
          </a:p>
        </p:txBody>
      </p:sp>
    </p:spTree>
    <p:extLst>
      <p:ext uri="{BB962C8B-B14F-4D97-AF65-F5344CB8AC3E}">
        <p14:creationId xmlns:p14="http://schemas.microsoft.com/office/powerpoint/2010/main" val="14871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21683</TotalTime>
  <Words>1437</Words>
  <Application>Microsoft Office PowerPoint</Application>
  <PresentationFormat>On-screen Show (4:3)</PresentationFormat>
  <Paragraphs>292</Paragraphs>
  <Slides>34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MS PGothic</vt:lpstr>
      <vt:lpstr>Arial</vt:lpstr>
      <vt:lpstr>Calibri</vt:lpstr>
      <vt:lpstr>Courier New</vt:lpstr>
      <vt:lpstr>Office Theme</vt:lpstr>
      <vt:lpstr>CMSC201  Computer Science I for Majors  Lecture 14 – For Loops</vt:lpstr>
      <vt:lpstr>Last Class We Covered</vt:lpstr>
      <vt:lpstr>Any Questions from Last Time?</vt:lpstr>
      <vt:lpstr>Today’s Objectives</vt:lpstr>
      <vt:lpstr>The range() function</vt:lpstr>
      <vt:lpstr>Range of Numbers</vt:lpstr>
      <vt:lpstr>Syntax of range()</vt:lpstr>
      <vt:lpstr>Examples of range()</vt:lpstr>
      <vt:lpstr>range() with One Number</vt:lpstr>
      <vt:lpstr>range() with Two Numbers</vt:lpstr>
      <vt:lpstr>range() with Two Numbers</vt:lpstr>
      <vt:lpstr>range() with Three Numbers</vt:lpstr>
      <vt:lpstr>Counting Down with range()</vt:lpstr>
      <vt:lpstr> Looping (for Loops)</vt:lpstr>
      <vt:lpstr>Iterating Through Lists</vt:lpstr>
      <vt:lpstr>for Loops vs while Loops</vt:lpstr>
      <vt:lpstr>Using range() in for Loops</vt:lpstr>
      <vt:lpstr>Using range() in for Loops</vt:lpstr>
      <vt:lpstr>Using for Loops with Lists</vt:lpstr>
      <vt:lpstr>Using a for Loop with Lists</vt:lpstr>
      <vt:lpstr>Breaking It All Down</vt:lpstr>
      <vt:lpstr>Why range() and len()?</vt:lpstr>
      <vt:lpstr>Common Error</vt:lpstr>
      <vt:lpstr>Time for…</vt:lpstr>
      <vt:lpstr>Running a Kennel</vt:lpstr>
      <vt:lpstr>Running a Kennel</vt:lpstr>
      <vt:lpstr>Kennel Sample Output</vt:lpstr>
      <vt:lpstr>Using Loops to Make 2D Lists</vt:lpstr>
      <vt:lpstr>Example: Creating 2D List</vt:lpstr>
      <vt:lpstr>Example: Creating 2D List from Input</vt:lpstr>
      <vt:lpstr>PowerPoint Presentation</vt:lpstr>
      <vt:lpstr>Announcement: Advising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381</cp:revision>
  <dcterms:created xsi:type="dcterms:W3CDTF">2014-05-05T14:25:42Z</dcterms:created>
  <dcterms:modified xsi:type="dcterms:W3CDTF">2018-10-24T16:02:07Z</dcterms:modified>
</cp:coreProperties>
</file>